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69" r:id="rId3"/>
    <p:sldId id="268" r:id="rId4"/>
    <p:sldId id="272" r:id="rId5"/>
    <p:sldId id="273" r:id="rId6"/>
    <p:sldId id="274" r:id="rId7"/>
    <p:sldId id="275" r:id="rId8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000"/>
    <a:srgbClr val="9EC979"/>
    <a:srgbClr val="F4944A"/>
    <a:srgbClr val="FF7C80"/>
    <a:srgbClr val="FEFEF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61" d="100"/>
          <a:sy n="161" d="100"/>
        </p:scale>
        <p:origin x="16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G>
</file>

<file path=ppt/media/image2.jp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D8A7CF7-5018-459D-AD17-072B7661FC2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2EE43A44-285D-4F47-B6AC-712FE8505B2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B0D2733-6638-4A83-81DF-30DA777C19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B5ABF5F-2082-4F10-9555-4530D54967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7D19A1E3-8DEF-461B-A20B-129CF0A9FD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60080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2CF18F5-A870-483B-A2AA-166642A2DA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2A35F9EC-2904-432B-8F13-0E90921D149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CE968C7-AF9B-4262-A026-6260B97AA0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EE28951-FE01-451B-9ED0-54DB4EDFC5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DA2B9FD0-57CE-450D-AF7F-3F4651AD6B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800701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49E1C29C-A626-402D-B4C4-3316CD582A1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060BCB7B-962D-4C3D-B95E-7D50F7174CC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041DC5CA-8D95-4443-AA0C-4A52CAFFBF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7F31A51-DD59-4321-9C53-5E66F62FEE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2E8FF0F-E355-43D6-B89A-3D627887DC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90373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D0EA2C4-32E4-4619-8C6E-7276CC9F2E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60569CDE-0F48-4B49-A550-E0CC147354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084D078-2192-4800-BBFB-2665A7D764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A020D76-236D-44FC-8DF4-4C3CCD5501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476AB3CE-8CBC-490C-80BF-4CE519E986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182399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80B585C-5A99-439C-99C8-F6B8A0FF33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3FCBB1C4-A42A-4A62-B1B1-AE7B5F315C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0F8C60C-38A7-496C-A84C-ECF8A2F036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8ABCEC9-C56C-425B-B5F2-EB46B17C8A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1F5224B-0A3C-4E2B-805B-F023EBA0E1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909139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2199938-C4F6-41BF-8573-80AE7237D4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3AAD68A7-84B7-4D61-907C-9B05E48A9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57066D4A-F9F7-4E98-8852-8AD8B2C405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140D07D-9D17-45DF-83C2-67025D5DD8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5BE795B4-DFB5-4BCB-BA56-61B6CF4F87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E6CD303C-910C-4644-BCE7-94A3FA1487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404366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993624A-7312-446A-8929-BE89F3FE20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5EE47912-690C-4F29-AD1C-CAB1B13904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F8A942E8-FE88-4E61-B79E-2021D56FB5C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91D88AFB-B350-4412-8538-89E2368385E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81924D00-6DB4-4499-92C7-C3F2C3DC23F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751AD8AD-7CAD-4BF0-9BC6-DBEAE83FAA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1E36D63F-AEE4-44D5-8C0E-B06C3F949C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9104432E-C888-4237-9A7E-7A99355F22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751024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9744E09-4533-4AF4-81B1-6374DD3F5E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B343CAD9-07D3-4CEF-9A7F-EECB7187CA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F5B62CF2-4D8A-4450-BACD-59D9F5825B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A3408973-7234-4688-9034-4928D063CF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576911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0D28A650-0AF8-4EE9-885E-7099647B37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FDFEE79C-53E6-48A0-B598-6C4B9D0D3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850409B0-6A99-4AE1-B046-BCE006F916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027051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331784A-625A-4766-8C8A-129F82D556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B48D90A-3BCA-4DAF-AEF1-343CB7C2F6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38FAFA7F-2EEA-4151-8255-BB36A39BB2D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B0FFC4A7-7D99-4237-91FB-CEEC0337E1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DFB97482-D3AC-4549-BF59-7BB267F562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67C5EF17-BE7B-4A6F-8A98-2B67023F4B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034783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D4CE5D9-489F-4806-9700-8402E3431F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1153A15A-2E49-463F-A85A-0FF637521E0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DCE76C0A-4077-41CD-90C2-A12624BA3D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2091334-92BC-4936-A9E8-35B9E72307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777DF857-89E7-4408-A205-046358E9D3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B19D3499-8381-4087-AF4D-3C7AD3AA23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240658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C94A0D7B-7516-4134-A780-9A5C62DA58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DE11AFC8-C16D-4ACC-ADE6-0BBA35F5B5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4596B21-8E38-43D0-9695-6439C5B2313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19A72E-7509-49C7-A3FA-FB15D82B4CFB}" type="datetimeFigureOut">
              <a:rPr lang="fr-FR" smtClean="0"/>
              <a:t>30/03/2022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C45F137-E294-455D-90F0-9F668D2A85A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F3883DAD-2CA3-45B6-B752-CC5E2D2FE30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309C9F-5707-4E1E-AD5D-9B8D071B1E9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2983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B9E0EEC-9561-4F9F-AD1A-B641287C3BB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2290255"/>
            <a:ext cx="9144000" cy="1219708"/>
          </a:xfrm>
          <a:solidFill>
            <a:srgbClr val="FFC000"/>
          </a:solidFill>
        </p:spPr>
        <p:txBody>
          <a:bodyPr/>
          <a:lstStyle/>
          <a:p>
            <a:r>
              <a:rPr lang="fr-FR" b="1" dirty="0">
                <a:solidFill>
                  <a:srgbClr val="FEFEFE"/>
                </a:solidFill>
              </a:rPr>
              <a:t>Rituel 4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128E0CB4-F535-494A-88A1-DC2417ED8A3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40516"/>
            <a:ext cx="9144000" cy="1655762"/>
          </a:xfrm>
        </p:spPr>
        <p:txBody>
          <a:bodyPr>
            <a:normAutofit/>
          </a:bodyPr>
          <a:lstStyle/>
          <a:p>
            <a:r>
              <a:rPr lang="fr-FR" sz="4400" dirty="0"/>
              <a:t>Le dialogue</a:t>
            </a: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E01DF116-582E-4194-9840-E885F43FEFE9}"/>
              </a:ext>
            </a:extLst>
          </p:cNvPr>
          <p:cNvSpPr txBox="1"/>
          <p:nvPr/>
        </p:nvSpPr>
        <p:spPr>
          <a:xfrm>
            <a:off x="8305800" y="6229866"/>
            <a:ext cx="36803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dirty="0"/>
              <a:t>PERIODE 5</a:t>
            </a:r>
          </a:p>
        </p:txBody>
      </p:sp>
      <p:grpSp>
        <p:nvGrpSpPr>
          <p:cNvPr id="17" name="Groupe 16">
            <a:extLst>
              <a:ext uri="{FF2B5EF4-FFF2-40B4-BE49-F238E27FC236}">
                <a16:creationId xmlns:a16="http://schemas.microsoft.com/office/drawing/2014/main" id="{C227F668-0B22-4223-B264-0C906566EF28}"/>
              </a:ext>
            </a:extLst>
          </p:cNvPr>
          <p:cNvGrpSpPr/>
          <p:nvPr/>
        </p:nvGrpSpPr>
        <p:grpSpPr>
          <a:xfrm>
            <a:off x="275825" y="220133"/>
            <a:ext cx="1358241" cy="1141944"/>
            <a:chOff x="978558" y="572028"/>
            <a:chExt cx="1358241" cy="1141944"/>
          </a:xfrm>
        </p:grpSpPr>
        <p:sp>
          <p:nvSpPr>
            <p:cNvPr id="9" name="Corde 8">
              <a:extLst>
                <a:ext uri="{FF2B5EF4-FFF2-40B4-BE49-F238E27FC236}">
                  <a16:creationId xmlns:a16="http://schemas.microsoft.com/office/drawing/2014/main" id="{9BC5AB0A-FBF9-4DBE-9350-DD4B75190006}"/>
                </a:ext>
              </a:extLst>
            </p:cNvPr>
            <p:cNvSpPr/>
            <p:nvPr/>
          </p:nvSpPr>
          <p:spPr>
            <a:xfrm>
              <a:off x="978558" y="748772"/>
              <a:ext cx="965200" cy="965200"/>
            </a:xfrm>
            <a:prstGeom prst="chord">
              <a:avLst/>
            </a:prstGeom>
            <a:solidFill>
              <a:srgbClr val="F4944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>
                <a:solidFill>
                  <a:srgbClr val="F4944A"/>
                </a:solidFill>
              </a:endParaRPr>
            </a:p>
          </p:txBody>
        </p:sp>
        <p:sp>
          <p:nvSpPr>
            <p:cNvPr id="10" name="Corde 9">
              <a:extLst>
                <a:ext uri="{FF2B5EF4-FFF2-40B4-BE49-F238E27FC236}">
                  <a16:creationId xmlns:a16="http://schemas.microsoft.com/office/drawing/2014/main" id="{EAD7C9B6-05B5-4BDB-91B8-F9CCC5C259D6}"/>
                </a:ext>
              </a:extLst>
            </p:cNvPr>
            <p:cNvSpPr/>
            <p:nvPr/>
          </p:nvSpPr>
          <p:spPr>
            <a:xfrm rot="10800000">
              <a:off x="1371599" y="572028"/>
              <a:ext cx="965200" cy="965200"/>
            </a:xfrm>
            <a:prstGeom prst="chord">
              <a:avLst/>
            </a:prstGeom>
            <a:solidFill>
              <a:srgbClr val="9EC97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sp>
          <p:nvSpPr>
            <p:cNvPr id="15" name="ZoneTexte 14">
              <a:extLst>
                <a:ext uri="{FF2B5EF4-FFF2-40B4-BE49-F238E27FC236}">
                  <a16:creationId xmlns:a16="http://schemas.microsoft.com/office/drawing/2014/main" id="{B6188A24-AEC5-4A3E-9E0F-2F94EFE81666}"/>
                </a:ext>
              </a:extLst>
            </p:cNvPr>
            <p:cNvSpPr txBox="1"/>
            <p:nvPr/>
          </p:nvSpPr>
          <p:spPr>
            <a:xfrm rot="19973461">
              <a:off x="1042160" y="1046707"/>
              <a:ext cx="66886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b="1" dirty="0">
                  <a:solidFill>
                    <a:schemeClr val="bg1"/>
                  </a:solidFill>
                </a:rPr>
                <a:t>CE1</a:t>
              </a:r>
            </a:p>
          </p:txBody>
        </p:sp>
        <p:sp>
          <p:nvSpPr>
            <p:cNvPr id="16" name="ZoneTexte 15">
              <a:extLst>
                <a:ext uri="{FF2B5EF4-FFF2-40B4-BE49-F238E27FC236}">
                  <a16:creationId xmlns:a16="http://schemas.microsoft.com/office/drawing/2014/main" id="{A386D66F-DDBB-4B95-B529-BE3E4F2A88A3}"/>
                </a:ext>
              </a:extLst>
            </p:cNvPr>
            <p:cNvSpPr txBox="1"/>
            <p:nvPr/>
          </p:nvSpPr>
          <p:spPr>
            <a:xfrm rot="19973461">
              <a:off x="1625516" y="816747"/>
              <a:ext cx="66886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b="1" dirty="0">
                  <a:solidFill>
                    <a:schemeClr val="bg1"/>
                  </a:solidFill>
                </a:rPr>
                <a:t>CE2</a:t>
              </a:r>
            </a:p>
          </p:txBody>
        </p:sp>
      </p:grpSp>
      <p:pic>
        <p:nvPicPr>
          <p:cNvPr id="13" name="Image 12">
            <a:extLst>
              <a:ext uri="{FF2B5EF4-FFF2-40B4-BE49-F238E27FC236}">
                <a16:creationId xmlns:a16="http://schemas.microsoft.com/office/drawing/2014/main" id="{E55DCA4C-C16A-4B2C-A5B1-2DB97AF11D2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5845" y="6036734"/>
            <a:ext cx="2100195" cy="601134"/>
          </a:xfrm>
          <a:prstGeom prst="rect">
            <a:avLst/>
          </a:prstGeom>
        </p:spPr>
      </p:pic>
      <p:sp>
        <p:nvSpPr>
          <p:cNvPr id="11" name="Sous-titre 2">
            <a:extLst>
              <a:ext uri="{FF2B5EF4-FFF2-40B4-BE49-F238E27FC236}">
                <a16:creationId xmlns:a16="http://schemas.microsoft.com/office/drawing/2014/main" id="{F1CDAE8D-4E7C-4D23-8D5C-2AB5A519FA60}"/>
              </a:ext>
            </a:extLst>
          </p:cNvPr>
          <p:cNvSpPr txBox="1">
            <a:spLocks/>
          </p:cNvSpPr>
          <p:nvPr/>
        </p:nvSpPr>
        <p:spPr>
          <a:xfrm>
            <a:off x="1524000" y="6018451"/>
            <a:ext cx="9144000" cy="7921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fr-FR" sz="2800" dirty="0"/>
              <a:t>Semaine 6</a:t>
            </a:r>
          </a:p>
        </p:txBody>
      </p:sp>
    </p:spTree>
    <p:extLst>
      <p:ext uri="{BB962C8B-B14F-4D97-AF65-F5344CB8AC3E}">
        <p14:creationId xmlns:p14="http://schemas.microsoft.com/office/powerpoint/2010/main" val="1317569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6174664-306D-4E3B-87A6-446B2889A2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44294" y="19326"/>
            <a:ext cx="9423400" cy="1325563"/>
          </a:xfrm>
        </p:spPr>
        <p:txBody>
          <a:bodyPr/>
          <a:lstStyle/>
          <a:p>
            <a:r>
              <a:rPr lang="fr-FR" b="1" dirty="0"/>
              <a:t>Remets dans l’ordre le dialogue.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A730E1E7-82E6-4BC3-8449-28C1EEDB3A91}"/>
              </a:ext>
            </a:extLst>
          </p:cNvPr>
          <p:cNvSpPr txBox="1"/>
          <p:nvPr/>
        </p:nvSpPr>
        <p:spPr>
          <a:xfrm>
            <a:off x="8317884" y="6241950"/>
            <a:ext cx="36803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dirty="0"/>
              <a:t>PERIODE 5</a:t>
            </a:r>
          </a:p>
          <a:p>
            <a:pPr algn="r"/>
            <a:endParaRPr lang="fr-FR" dirty="0"/>
          </a:p>
        </p:txBody>
      </p:sp>
      <p:sp>
        <p:nvSpPr>
          <p:cNvPr id="15" name="Rectangle : avec coins rognés en diagonale 14">
            <a:extLst>
              <a:ext uri="{FF2B5EF4-FFF2-40B4-BE49-F238E27FC236}">
                <a16:creationId xmlns:a16="http://schemas.microsoft.com/office/drawing/2014/main" id="{16BEF246-FA5D-4B04-8022-14F22B053C89}"/>
              </a:ext>
            </a:extLst>
          </p:cNvPr>
          <p:cNvSpPr/>
          <p:nvPr/>
        </p:nvSpPr>
        <p:spPr>
          <a:xfrm>
            <a:off x="9452358" y="-597944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 : avec coins rognés en diagonale 15">
            <a:extLst>
              <a:ext uri="{FF2B5EF4-FFF2-40B4-BE49-F238E27FC236}">
                <a16:creationId xmlns:a16="http://schemas.microsoft.com/office/drawing/2014/main" id="{9814F1B7-7E85-418E-B5E2-E7550777013E}"/>
              </a:ext>
            </a:extLst>
          </p:cNvPr>
          <p:cNvSpPr/>
          <p:nvPr/>
        </p:nvSpPr>
        <p:spPr>
          <a:xfrm>
            <a:off x="10977297" y="0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4AA6D212-5462-4EFD-9E64-D413899FF096}"/>
              </a:ext>
            </a:extLst>
          </p:cNvPr>
          <p:cNvSpPr/>
          <p:nvPr/>
        </p:nvSpPr>
        <p:spPr>
          <a:xfrm>
            <a:off x="11602977" y="1238236"/>
            <a:ext cx="766354" cy="4857764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pic>
        <p:nvPicPr>
          <p:cNvPr id="22" name="Image 21">
            <a:extLst>
              <a:ext uri="{FF2B5EF4-FFF2-40B4-BE49-F238E27FC236}">
                <a16:creationId xmlns:a16="http://schemas.microsoft.com/office/drawing/2014/main" id="{65F2133B-BE01-493D-BB65-5275EC9EE13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783" y="46883"/>
            <a:ext cx="852621" cy="399099"/>
          </a:xfrm>
          <a:prstGeom prst="rect">
            <a:avLst/>
          </a:prstGeom>
        </p:spPr>
      </p:pic>
      <p:pic>
        <p:nvPicPr>
          <p:cNvPr id="11" name="Image 10">
            <a:extLst>
              <a:ext uri="{FF2B5EF4-FFF2-40B4-BE49-F238E27FC236}">
                <a16:creationId xmlns:a16="http://schemas.microsoft.com/office/drawing/2014/main" id="{A42327BB-7C8C-4A38-B395-1898B33075B3}"/>
              </a:ext>
            </a:extLst>
          </p:cNvPr>
          <p:cNvPicPr>
            <a:picLocks noChangeAspect="1"/>
          </p:cNvPicPr>
          <p:nvPr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 rot="1458688">
            <a:off x="112980" y="390396"/>
            <a:ext cx="857370" cy="733528"/>
          </a:xfrm>
          <a:prstGeom prst="rect">
            <a:avLst/>
          </a:prstGeom>
        </p:spPr>
      </p:pic>
      <p:sp>
        <p:nvSpPr>
          <p:cNvPr id="12" name="Espace réservé du contenu 2">
            <a:extLst>
              <a:ext uri="{FF2B5EF4-FFF2-40B4-BE49-F238E27FC236}">
                <a16:creationId xmlns:a16="http://schemas.microsoft.com/office/drawing/2014/main" id="{BE09AAFF-7BCD-4C1D-9AB8-2DF006CEB5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0093" y="1831159"/>
            <a:ext cx="10342002" cy="4351338"/>
          </a:xfrm>
        </p:spPr>
        <p:txBody>
          <a:bodyPr>
            <a:normAutofit/>
          </a:bodyPr>
          <a:lstStyle/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600" dirty="0">
              <a:effectLst/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  <a:sym typeface="Wingdings" panose="05000000000000000000" pitchFamily="2" charset="2"/>
            </a:endParaRP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A – Qu’est-ce qui t’est arrivé ? demande sa mère.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B – Maman, regarde mon genou ! dit Léo.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C –  Je suis tombé dehors, répond-il.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600" dirty="0"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  <a:sym typeface="Wingdings" panose="05000000000000000000" pitchFamily="2" charset="2"/>
            </a:endParaRP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200" dirty="0">
              <a:effectLst/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2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fr-FR" dirty="0"/>
          </a:p>
        </p:txBody>
      </p:sp>
      <p:sp>
        <p:nvSpPr>
          <p:cNvPr id="13" name="Espace réservé du contenu 2">
            <a:extLst>
              <a:ext uri="{FF2B5EF4-FFF2-40B4-BE49-F238E27FC236}">
                <a16:creationId xmlns:a16="http://schemas.microsoft.com/office/drawing/2014/main" id="{CF900962-F9C0-461D-8A5E-AA69D5739547}"/>
              </a:ext>
            </a:extLst>
          </p:cNvPr>
          <p:cNvSpPr txBox="1">
            <a:spLocks/>
          </p:cNvSpPr>
          <p:nvPr/>
        </p:nvSpPr>
        <p:spPr>
          <a:xfrm>
            <a:off x="6288723" y="1824554"/>
            <a:ext cx="5007426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1909384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6174664-306D-4E3B-87A6-446B2889A2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44294" y="19326"/>
            <a:ext cx="9423400" cy="1325563"/>
          </a:xfrm>
        </p:spPr>
        <p:txBody>
          <a:bodyPr/>
          <a:lstStyle/>
          <a:p>
            <a:r>
              <a:rPr lang="fr-FR" b="1" dirty="0">
                <a:solidFill>
                  <a:srgbClr val="FF0000"/>
                </a:solidFill>
              </a:rPr>
              <a:t>Correction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A730E1E7-82E6-4BC3-8449-28C1EEDB3A91}"/>
              </a:ext>
            </a:extLst>
          </p:cNvPr>
          <p:cNvSpPr txBox="1"/>
          <p:nvPr/>
        </p:nvSpPr>
        <p:spPr>
          <a:xfrm>
            <a:off x="8305800" y="6229866"/>
            <a:ext cx="368035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dirty="0"/>
              <a:t>PERIODE 5</a:t>
            </a:r>
          </a:p>
          <a:p>
            <a:pPr algn="r"/>
            <a:endParaRPr lang="fr-FR" dirty="0"/>
          </a:p>
          <a:p>
            <a:pPr algn="r"/>
            <a:endParaRPr lang="fr-FR" dirty="0"/>
          </a:p>
        </p:txBody>
      </p:sp>
      <p:sp>
        <p:nvSpPr>
          <p:cNvPr id="15" name="Rectangle : avec coins rognés en diagonale 14">
            <a:extLst>
              <a:ext uri="{FF2B5EF4-FFF2-40B4-BE49-F238E27FC236}">
                <a16:creationId xmlns:a16="http://schemas.microsoft.com/office/drawing/2014/main" id="{16BEF246-FA5D-4B04-8022-14F22B053C89}"/>
              </a:ext>
            </a:extLst>
          </p:cNvPr>
          <p:cNvSpPr/>
          <p:nvPr/>
        </p:nvSpPr>
        <p:spPr>
          <a:xfrm>
            <a:off x="9452358" y="-597944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 : avec coins rognés en diagonale 15">
            <a:extLst>
              <a:ext uri="{FF2B5EF4-FFF2-40B4-BE49-F238E27FC236}">
                <a16:creationId xmlns:a16="http://schemas.microsoft.com/office/drawing/2014/main" id="{9814F1B7-7E85-418E-B5E2-E7550777013E}"/>
              </a:ext>
            </a:extLst>
          </p:cNvPr>
          <p:cNvSpPr/>
          <p:nvPr/>
        </p:nvSpPr>
        <p:spPr>
          <a:xfrm>
            <a:off x="10977297" y="0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4AA6D212-5462-4EFD-9E64-D413899FF096}"/>
              </a:ext>
            </a:extLst>
          </p:cNvPr>
          <p:cNvSpPr/>
          <p:nvPr/>
        </p:nvSpPr>
        <p:spPr>
          <a:xfrm>
            <a:off x="11602977" y="1238236"/>
            <a:ext cx="766354" cy="4857764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pic>
        <p:nvPicPr>
          <p:cNvPr id="22" name="Image 21">
            <a:extLst>
              <a:ext uri="{FF2B5EF4-FFF2-40B4-BE49-F238E27FC236}">
                <a16:creationId xmlns:a16="http://schemas.microsoft.com/office/drawing/2014/main" id="{65F2133B-BE01-493D-BB65-5275EC9EE13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783" y="46883"/>
            <a:ext cx="852621" cy="399099"/>
          </a:xfrm>
          <a:prstGeom prst="rect">
            <a:avLst/>
          </a:prstGeom>
        </p:spPr>
      </p:pic>
      <p:pic>
        <p:nvPicPr>
          <p:cNvPr id="11" name="Image 10">
            <a:extLst>
              <a:ext uri="{FF2B5EF4-FFF2-40B4-BE49-F238E27FC236}">
                <a16:creationId xmlns:a16="http://schemas.microsoft.com/office/drawing/2014/main" id="{A42327BB-7C8C-4A38-B395-1898B33075B3}"/>
              </a:ext>
            </a:extLst>
          </p:cNvPr>
          <p:cNvPicPr>
            <a:picLocks noChangeAspect="1"/>
          </p:cNvPicPr>
          <p:nvPr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 rot="1458688">
            <a:off x="112980" y="390396"/>
            <a:ext cx="857370" cy="733528"/>
          </a:xfrm>
          <a:prstGeom prst="rect">
            <a:avLst/>
          </a:prstGeom>
        </p:spPr>
      </p:pic>
      <p:sp>
        <p:nvSpPr>
          <p:cNvPr id="12" name="Espace réservé du contenu 2">
            <a:extLst>
              <a:ext uri="{FF2B5EF4-FFF2-40B4-BE49-F238E27FC236}">
                <a16:creationId xmlns:a16="http://schemas.microsoft.com/office/drawing/2014/main" id="{BE09AAFF-7BCD-4C1D-9AB8-2DF006CEB5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0093" y="1831159"/>
            <a:ext cx="10124480" cy="4351338"/>
          </a:xfrm>
        </p:spPr>
        <p:txBody>
          <a:bodyPr>
            <a:normAutofit/>
          </a:bodyPr>
          <a:lstStyle/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Ordre : B – A – C 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B – Maman, regarde mon genou ! dit Léo.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A – Qu’est-ce qui t’est arrivé ? demande sa mère.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C –  Je suis tombé dehors, répond-il.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600" dirty="0"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6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818443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6174664-306D-4E3B-87A6-446B2889A2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44294" y="19326"/>
            <a:ext cx="9423400" cy="1325563"/>
          </a:xfrm>
        </p:spPr>
        <p:txBody>
          <a:bodyPr/>
          <a:lstStyle/>
          <a:p>
            <a:r>
              <a:rPr lang="fr-FR" b="1" dirty="0"/>
              <a:t>Remets dans l’ordre le dialogue.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A730E1E7-82E6-4BC3-8449-28C1EEDB3A91}"/>
              </a:ext>
            </a:extLst>
          </p:cNvPr>
          <p:cNvSpPr txBox="1"/>
          <p:nvPr/>
        </p:nvSpPr>
        <p:spPr>
          <a:xfrm>
            <a:off x="8317884" y="6241950"/>
            <a:ext cx="36803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dirty="0"/>
              <a:t>PERIODE 5</a:t>
            </a:r>
          </a:p>
          <a:p>
            <a:pPr algn="r"/>
            <a:endParaRPr lang="fr-FR" dirty="0"/>
          </a:p>
        </p:txBody>
      </p:sp>
      <p:sp>
        <p:nvSpPr>
          <p:cNvPr id="15" name="Rectangle : avec coins rognés en diagonale 14">
            <a:extLst>
              <a:ext uri="{FF2B5EF4-FFF2-40B4-BE49-F238E27FC236}">
                <a16:creationId xmlns:a16="http://schemas.microsoft.com/office/drawing/2014/main" id="{16BEF246-FA5D-4B04-8022-14F22B053C89}"/>
              </a:ext>
            </a:extLst>
          </p:cNvPr>
          <p:cNvSpPr/>
          <p:nvPr/>
        </p:nvSpPr>
        <p:spPr>
          <a:xfrm>
            <a:off x="9452358" y="-597944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 : avec coins rognés en diagonale 15">
            <a:extLst>
              <a:ext uri="{FF2B5EF4-FFF2-40B4-BE49-F238E27FC236}">
                <a16:creationId xmlns:a16="http://schemas.microsoft.com/office/drawing/2014/main" id="{9814F1B7-7E85-418E-B5E2-E7550777013E}"/>
              </a:ext>
            </a:extLst>
          </p:cNvPr>
          <p:cNvSpPr/>
          <p:nvPr/>
        </p:nvSpPr>
        <p:spPr>
          <a:xfrm>
            <a:off x="10977297" y="0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4AA6D212-5462-4EFD-9E64-D413899FF096}"/>
              </a:ext>
            </a:extLst>
          </p:cNvPr>
          <p:cNvSpPr/>
          <p:nvPr/>
        </p:nvSpPr>
        <p:spPr>
          <a:xfrm>
            <a:off x="11602977" y="1238236"/>
            <a:ext cx="766354" cy="4857764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pic>
        <p:nvPicPr>
          <p:cNvPr id="22" name="Image 21">
            <a:extLst>
              <a:ext uri="{FF2B5EF4-FFF2-40B4-BE49-F238E27FC236}">
                <a16:creationId xmlns:a16="http://schemas.microsoft.com/office/drawing/2014/main" id="{65F2133B-BE01-493D-BB65-5275EC9EE13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783" y="46883"/>
            <a:ext cx="852621" cy="399099"/>
          </a:xfrm>
          <a:prstGeom prst="rect">
            <a:avLst/>
          </a:prstGeom>
        </p:spPr>
      </p:pic>
      <p:pic>
        <p:nvPicPr>
          <p:cNvPr id="11" name="Image 10">
            <a:extLst>
              <a:ext uri="{FF2B5EF4-FFF2-40B4-BE49-F238E27FC236}">
                <a16:creationId xmlns:a16="http://schemas.microsoft.com/office/drawing/2014/main" id="{A42327BB-7C8C-4A38-B395-1898B33075B3}"/>
              </a:ext>
            </a:extLst>
          </p:cNvPr>
          <p:cNvPicPr>
            <a:picLocks noChangeAspect="1"/>
          </p:cNvPicPr>
          <p:nvPr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 rot="1458688">
            <a:off x="112980" y="390396"/>
            <a:ext cx="857370" cy="733528"/>
          </a:xfrm>
          <a:prstGeom prst="rect">
            <a:avLst/>
          </a:prstGeom>
        </p:spPr>
      </p:pic>
      <p:sp>
        <p:nvSpPr>
          <p:cNvPr id="12" name="Espace réservé du contenu 2">
            <a:extLst>
              <a:ext uri="{FF2B5EF4-FFF2-40B4-BE49-F238E27FC236}">
                <a16:creationId xmlns:a16="http://schemas.microsoft.com/office/drawing/2014/main" id="{BE09AAFF-7BCD-4C1D-9AB8-2DF006CEB5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0093" y="1238236"/>
            <a:ext cx="10342002" cy="5572881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fr-FR" sz="3600" dirty="0">
                <a:solidFill>
                  <a:srgbClr val="F4944A"/>
                </a:solidFill>
              </a:rPr>
              <a:t>CE1 :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A – Le cahier de français, le rouge, répond sa voisine agacée,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B – Lequel ? demande Lucie.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C – Prenez vos cahiers, demande la maitresse.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200" dirty="0">
              <a:effectLst/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600" dirty="0">
                <a:solidFill>
                  <a:srgbClr val="9EC979"/>
                </a:solidFill>
              </a:rPr>
              <a:t>CE2 :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A – Quand arrivera ton train ? 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B – On a encore du temps pour parler alors !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C – Dans moins d’une heure, répond-elle.</a:t>
            </a:r>
            <a:endParaRPr lang="fr-FR" sz="3600" dirty="0">
              <a:effectLst/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endParaRPr lang="fr-FR" sz="3600" dirty="0"/>
          </a:p>
          <a:p>
            <a:pPr marL="0" indent="0">
              <a:buNone/>
            </a:pPr>
            <a:endParaRPr lang="fr-FR" sz="36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200" dirty="0">
              <a:effectLst/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2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fr-FR" dirty="0"/>
          </a:p>
        </p:txBody>
      </p:sp>
      <p:sp>
        <p:nvSpPr>
          <p:cNvPr id="13" name="Espace réservé du contenu 2">
            <a:extLst>
              <a:ext uri="{FF2B5EF4-FFF2-40B4-BE49-F238E27FC236}">
                <a16:creationId xmlns:a16="http://schemas.microsoft.com/office/drawing/2014/main" id="{CF900962-F9C0-461D-8A5E-AA69D5739547}"/>
              </a:ext>
            </a:extLst>
          </p:cNvPr>
          <p:cNvSpPr txBox="1">
            <a:spLocks/>
          </p:cNvSpPr>
          <p:nvPr/>
        </p:nvSpPr>
        <p:spPr>
          <a:xfrm>
            <a:off x="6288723" y="1824554"/>
            <a:ext cx="5007426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7031163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6174664-306D-4E3B-87A6-446B2889A2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44294" y="19326"/>
            <a:ext cx="9423400" cy="1325563"/>
          </a:xfrm>
        </p:spPr>
        <p:txBody>
          <a:bodyPr/>
          <a:lstStyle/>
          <a:p>
            <a:r>
              <a:rPr lang="fr-FR" b="1" dirty="0">
                <a:solidFill>
                  <a:srgbClr val="FF0000"/>
                </a:solidFill>
              </a:rPr>
              <a:t>Correction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A730E1E7-82E6-4BC3-8449-28C1EEDB3A91}"/>
              </a:ext>
            </a:extLst>
          </p:cNvPr>
          <p:cNvSpPr txBox="1"/>
          <p:nvPr/>
        </p:nvSpPr>
        <p:spPr>
          <a:xfrm>
            <a:off x="8305800" y="6229866"/>
            <a:ext cx="368035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dirty="0"/>
              <a:t>PERIODE 5</a:t>
            </a:r>
          </a:p>
          <a:p>
            <a:pPr algn="r"/>
            <a:endParaRPr lang="fr-FR" dirty="0"/>
          </a:p>
          <a:p>
            <a:pPr algn="r"/>
            <a:endParaRPr lang="fr-FR" dirty="0"/>
          </a:p>
        </p:txBody>
      </p:sp>
      <p:sp>
        <p:nvSpPr>
          <p:cNvPr id="15" name="Rectangle : avec coins rognés en diagonale 14">
            <a:extLst>
              <a:ext uri="{FF2B5EF4-FFF2-40B4-BE49-F238E27FC236}">
                <a16:creationId xmlns:a16="http://schemas.microsoft.com/office/drawing/2014/main" id="{16BEF246-FA5D-4B04-8022-14F22B053C89}"/>
              </a:ext>
            </a:extLst>
          </p:cNvPr>
          <p:cNvSpPr/>
          <p:nvPr/>
        </p:nvSpPr>
        <p:spPr>
          <a:xfrm>
            <a:off x="9452358" y="-597944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 : avec coins rognés en diagonale 15">
            <a:extLst>
              <a:ext uri="{FF2B5EF4-FFF2-40B4-BE49-F238E27FC236}">
                <a16:creationId xmlns:a16="http://schemas.microsoft.com/office/drawing/2014/main" id="{9814F1B7-7E85-418E-B5E2-E7550777013E}"/>
              </a:ext>
            </a:extLst>
          </p:cNvPr>
          <p:cNvSpPr/>
          <p:nvPr/>
        </p:nvSpPr>
        <p:spPr>
          <a:xfrm>
            <a:off x="10977297" y="0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4AA6D212-5462-4EFD-9E64-D413899FF096}"/>
              </a:ext>
            </a:extLst>
          </p:cNvPr>
          <p:cNvSpPr/>
          <p:nvPr/>
        </p:nvSpPr>
        <p:spPr>
          <a:xfrm>
            <a:off x="11602977" y="1238236"/>
            <a:ext cx="766354" cy="4857764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pic>
        <p:nvPicPr>
          <p:cNvPr id="22" name="Image 21">
            <a:extLst>
              <a:ext uri="{FF2B5EF4-FFF2-40B4-BE49-F238E27FC236}">
                <a16:creationId xmlns:a16="http://schemas.microsoft.com/office/drawing/2014/main" id="{65F2133B-BE01-493D-BB65-5275EC9EE13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783" y="46883"/>
            <a:ext cx="852621" cy="399099"/>
          </a:xfrm>
          <a:prstGeom prst="rect">
            <a:avLst/>
          </a:prstGeom>
        </p:spPr>
      </p:pic>
      <p:pic>
        <p:nvPicPr>
          <p:cNvPr id="11" name="Image 10">
            <a:extLst>
              <a:ext uri="{FF2B5EF4-FFF2-40B4-BE49-F238E27FC236}">
                <a16:creationId xmlns:a16="http://schemas.microsoft.com/office/drawing/2014/main" id="{A42327BB-7C8C-4A38-B395-1898B33075B3}"/>
              </a:ext>
            </a:extLst>
          </p:cNvPr>
          <p:cNvPicPr>
            <a:picLocks noChangeAspect="1"/>
          </p:cNvPicPr>
          <p:nvPr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 rot="1458688">
            <a:off x="112980" y="390396"/>
            <a:ext cx="857370" cy="733528"/>
          </a:xfrm>
          <a:prstGeom prst="rect">
            <a:avLst/>
          </a:prstGeom>
        </p:spPr>
      </p:pic>
      <p:sp>
        <p:nvSpPr>
          <p:cNvPr id="12" name="Espace réservé du contenu 2">
            <a:extLst>
              <a:ext uri="{FF2B5EF4-FFF2-40B4-BE49-F238E27FC236}">
                <a16:creationId xmlns:a16="http://schemas.microsoft.com/office/drawing/2014/main" id="{BE09AAFF-7BCD-4C1D-9AB8-2DF006CEB5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0093" y="1831159"/>
            <a:ext cx="10124480" cy="4351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fr-FR" sz="3600" dirty="0">
                <a:solidFill>
                  <a:srgbClr val="F4944A"/>
                </a:solidFill>
              </a:rPr>
              <a:t>CE1 :</a:t>
            </a:r>
          </a:p>
          <a:p>
            <a:endParaRPr lang="fr-FR" sz="3600" dirty="0"/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 – B – A  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600" dirty="0"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600" dirty="0">
                <a:solidFill>
                  <a:srgbClr val="9EC979"/>
                </a:solidFill>
              </a:rPr>
              <a:t>CE2 :</a:t>
            </a:r>
          </a:p>
          <a:p>
            <a:endParaRPr lang="fr-FR" sz="3600" dirty="0"/>
          </a:p>
          <a:p>
            <a:pPr marL="0" indent="0">
              <a:buNone/>
            </a:pPr>
            <a:r>
              <a:rPr lang="fr-FR" sz="3600">
                <a:latin typeface="Calibri" panose="020F0502020204030204" pitchFamily="34" charset="0"/>
                <a:cs typeface="Calibri" panose="020F0502020204030204" pitchFamily="34" charset="0"/>
              </a:rPr>
              <a:t>A </a:t>
            </a:r>
            <a:r>
              <a:rPr lang="fr-FR" sz="360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– C – B</a:t>
            </a:r>
            <a:endParaRPr lang="fr-FR" sz="3600" dirty="0"/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6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5267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6174664-306D-4E3B-87A6-446B2889A2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44294" y="19326"/>
            <a:ext cx="9423400" cy="1325563"/>
          </a:xfrm>
        </p:spPr>
        <p:txBody>
          <a:bodyPr/>
          <a:lstStyle/>
          <a:p>
            <a:r>
              <a:rPr lang="fr-FR" b="1" dirty="0"/>
              <a:t>Remets dans l’ordre le dialogue.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A730E1E7-82E6-4BC3-8449-28C1EEDB3A91}"/>
              </a:ext>
            </a:extLst>
          </p:cNvPr>
          <p:cNvSpPr txBox="1"/>
          <p:nvPr/>
        </p:nvSpPr>
        <p:spPr>
          <a:xfrm>
            <a:off x="8317884" y="6241950"/>
            <a:ext cx="36803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dirty="0"/>
              <a:t>PERIODE 5</a:t>
            </a:r>
          </a:p>
          <a:p>
            <a:pPr algn="r"/>
            <a:endParaRPr lang="fr-FR" dirty="0"/>
          </a:p>
        </p:txBody>
      </p:sp>
      <p:sp>
        <p:nvSpPr>
          <p:cNvPr id="15" name="Rectangle : avec coins rognés en diagonale 14">
            <a:extLst>
              <a:ext uri="{FF2B5EF4-FFF2-40B4-BE49-F238E27FC236}">
                <a16:creationId xmlns:a16="http://schemas.microsoft.com/office/drawing/2014/main" id="{16BEF246-FA5D-4B04-8022-14F22B053C89}"/>
              </a:ext>
            </a:extLst>
          </p:cNvPr>
          <p:cNvSpPr/>
          <p:nvPr/>
        </p:nvSpPr>
        <p:spPr>
          <a:xfrm>
            <a:off x="9452358" y="-597944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 : avec coins rognés en diagonale 15">
            <a:extLst>
              <a:ext uri="{FF2B5EF4-FFF2-40B4-BE49-F238E27FC236}">
                <a16:creationId xmlns:a16="http://schemas.microsoft.com/office/drawing/2014/main" id="{9814F1B7-7E85-418E-B5E2-E7550777013E}"/>
              </a:ext>
            </a:extLst>
          </p:cNvPr>
          <p:cNvSpPr/>
          <p:nvPr/>
        </p:nvSpPr>
        <p:spPr>
          <a:xfrm>
            <a:off x="10977297" y="0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4AA6D212-5462-4EFD-9E64-D413899FF096}"/>
              </a:ext>
            </a:extLst>
          </p:cNvPr>
          <p:cNvSpPr/>
          <p:nvPr/>
        </p:nvSpPr>
        <p:spPr>
          <a:xfrm>
            <a:off x="11602977" y="1238236"/>
            <a:ext cx="766354" cy="4857764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pic>
        <p:nvPicPr>
          <p:cNvPr id="22" name="Image 21">
            <a:extLst>
              <a:ext uri="{FF2B5EF4-FFF2-40B4-BE49-F238E27FC236}">
                <a16:creationId xmlns:a16="http://schemas.microsoft.com/office/drawing/2014/main" id="{65F2133B-BE01-493D-BB65-5275EC9EE13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783" y="46883"/>
            <a:ext cx="852621" cy="399099"/>
          </a:xfrm>
          <a:prstGeom prst="rect">
            <a:avLst/>
          </a:prstGeom>
        </p:spPr>
      </p:pic>
      <p:pic>
        <p:nvPicPr>
          <p:cNvPr id="11" name="Image 10">
            <a:extLst>
              <a:ext uri="{FF2B5EF4-FFF2-40B4-BE49-F238E27FC236}">
                <a16:creationId xmlns:a16="http://schemas.microsoft.com/office/drawing/2014/main" id="{A42327BB-7C8C-4A38-B395-1898B33075B3}"/>
              </a:ext>
            </a:extLst>
          </p:cNvPr>
          <p:cNvPicPr>
            <a:picLocks noChangeAspect="1"/>
          </p:cNvPicPr>
          <p:nvPr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 rot="1458688">
            <a:off x="112980" y="390396"/>
            <a:ext cx="857370" cy="733528"/>
          </a:xfrm>
          <a:prstGeom prst="rect">
            <a:avLst/>
          </a:prstGeom>
        </p:spPr>
      </p:pic>
      <p:sp>
        <p:nvSpPr>
          <p:cNvPr id="12" name="Espace réservé du contenu 2">
            <a:extLst>
              <a:ext uri="{FF2B5EF4-FFF2-40B4-BE49-F238E27FC236}">
                <a16:creationId xmlns:a16="http://schemas.microsoft.com/office/drawing/2014/main" id="{BE09AAFF-7BCD-4C1D-9AB8-2DF006CEB5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0093" y="1238236"/>
            <a:ext cx="10342002" cy="5572881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fr-FR" sz="3600" dirty="0">
                <a:solidFill>
                  <a:srgbClr val="F4944A"/>
                </a:solidFill>
              </a:rPr>
              <a:t>CE1 :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A – C’est le cordon bleu ! l’interrompt sa sœur,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B – Quel est ton plat préféré ? demande Enzo.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C – J’hésite, j’aime plein de choses</a:t>
            </a:r>
            <a:r>
              <a:rPr lang="fr-FR" sz="32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…</a:t>
            </a:r>
            <a:endParaRPr lang="fr-FR" sz="3200" dirty="0">
              <a:effectLst/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  <a:sym typeface="Wingdings" panose="05000000000000000000" pitchFamily="2" charset="2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600" dirty="0">
                <a:solidFill>
                  <a:srgbClr val="9EC979"/>
                </a:solidFill>
              </a:rPr>
              <a:t>CE2 :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A – As-tu pris toutes affaires ? </a:t>
            </a:r>
            <a:r>
              <a:rPr lang="fr-FR" sz="36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d</a:t>
            </a: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emande son père.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B – C’est ce que tu dis. Il te manquait ton short lundi dernier !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C – </a:t>
            </a:r>
            <a:r>
              <a:rPr lang="fr-FR" sz="36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Oui, je sais mais j’ai vérifié deux fois aujourd’hui</a:t>
            </a: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.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D </a:t>
            </a: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Wingdings" panose="05000000000000000000" pitchFamily="2" charset="2"/>
              </a:rPr>
              <a:t>–</a:t>
            </a: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Oui, oui, répond Cléo.</a:t>
            </a:r>
          </a:p>
          <a:p>
            <a:pPr marL="0" indent="0">
              <a:buNone/>
            </a:pPr>
            <a:endParaRPr lang="fr-FR" sz="3600" dirty="0"/>
          </a:p>
          <a:p>
            <a:pPr marL="0" indent="0">
              <a:buNone/>
            </a:pPr>
            <a:endParaRPr lang="fr-FR" sz="36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200" dirty="0">
              <a:effectLst/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2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fr-FR" dirty="0"/>
          </a:p>
        </p:txBody>
      </p:sp>
      <p:sp>
        <p:nvSpPr>
          <p:cNvPr id="13" name="Espace réservé du contenu 2">
            <a:extLst>
              <a:ext uri="{FF2B5EF4-FFF2-40B4-BE49-F238E27FC236}">
                <a16:creationId xmlns:a16="http://schemas.microsoft.com/office/drawing/2014/main" id="{CF900962-F9C0-461D-8A5E-AA69D5739547}"/>
              </a:ext>
            </a:extLst>
          </p:cNvPr>
          <p:cNvSpPr txBox="1">
            <a:spLocks/>
          </p:cNvSpPr>
          <p:nvPr/>
        </p:nvSpPr>
        <p:spPr>
          <a:xfrm>
            <a:off x="6288723" y="1824554"/>
            <a:ext cx="5007426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5777731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6174664-306D-4E3B-87A6-446B2889A2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44294" y="19326"/>
            <a:ext cx="9423400" cy="1325563"/>
          </a:xfrm>
        </p:spPr>
        <p:txBody>
          <a:bodyPr/>
          <a:lstStyle/>
          <a:p>
            <a:r>
              <a:rPr lang="fr-FR" b="1" dirty="0">
                <a:solidFill>
                  <a:srgbClr val="FF0000"/>
                </a:solidFill>
              </a:rPr>
              <a:t>Correction</a:t>
            </a:r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A730E1E7-82E6-4BC3-8449-28C1EEDB3A91}"/>
              </a:ext>
            </a:extLst>
          </p:cNvPr>
          <p:cNvSpPr txBox="1"/>
          <p:nvPr/>
        </p:nvSpPr>
        <p:spPr>
          <a:xfrm>
            <a:off x="8305800" y="6229866"/>
            <a:ext cx="368035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dirty="0"/>
              <a:t>PERIODE 5</a:t>
            </a:r>
          </a:p>
          <a:p>
            <a:pPr algn="r"/>
            <a:endParaRPr lang="fr-FR" dirty="0"/>
          </a:p>
          <a:p>
            <a:pPr algn="r"/>
            <a:endParaRPr lang="fr-FR" dirty="0"/>
          </a:p>
        </p:txBody>
      </p:sp>
      <p:sp>
        <p:nvSpPr>
          <p:cNvPr id="15" name="Rectangle : avec coins rognés en diagonale 14">
            <a:extLst>
              <a:ext uri="{FF2B5EF4-FFF2-40B4-BE49-F238E27FC236}">
                <a16:creationId xmlns:a16="http://schemas.microsoft.com/office/drawing/2014/main" id="{16BEF246-FA5D-4B04-8022-14F22B053C89}"/>
              </a:ext>
            </a:extLst>
          </p:cNvPr>
          <p:cNvSpPr/>
          <p:nvPr/>
        </p:nvSpPr>
        <p:spPr>
          <a:xfrm>
            <a:off x="9452358" y="-597944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 : avec coins rognés en diagonale 15">
            <a:extLst>
              <a:ext uri="{FF2B5EF4-FFF2-40B4-BE49-F238E27FC236}">
                <a16:creationId xmlns:a16="http://schemas.microsoft.com/office/drawing/2014/main" id="{9814F1B7-7E85-418E-B5E2-E7550777013E}"/>
              </a:ext>
            </a:extLst>
          </p:cNvPr>
          <p:cNvSpPr/>
          <p:nvPr/>
        </p:nvSpPr>
        <p:spPr>
          <a:xfrm>
            <a:off x="10977297" y="0"/>
            <a:ext cx="2074332" cy="1185333"/>
          </a:xfrm>
          <a:prstGeom prst="snip2DiagRect">
            <a:avLst>
              <a:gd name="adj1" fmla="val 50000"/>
              <a:gd name="adj2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4AA6D212-5462-4EFD-9E64-D413899FF096}"/>
              </a:ext>
            </a:extLst>
          </p:cNvPr>
          <p:cNvSpPr/>
          <p:nvPr/>
        </p:nvSpPr>
        <p:spPr>
          <a:xfrm>
            <a:off x="11602977" y="1238236"/>
            <a:ext cx="766354" cy="4857764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pic>
        <p:nvPicPr>
          <p:cNvPr id="22" name="Image 21">
            <a:extLst>
              <a:ext uri="{FF2B5EF4-FFF2-40B4-BE49-F238E27FC236}">
                <a16:creationId xmlns:a16="http://schemas.microsoft.com/office/drawing/2014/main" id="{65F2133B-BE01-493D-BB65-5275EC9EE13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783" y="46883"/>
            <a:ext cx="852621" cy="399099"/>
          </a:xfrm>
          <a:prstGeom prst="rect">
            <a:avLst/>
          </a:prstGeom>
        </p:spPr>
      </p:pic>
      <p:pic>
        <p:nvPicPr>
          <p:cNvPr id="11" name="Image 10">
            <a:extLst>
              <a:ext uri="{FF2B5EF4-FFF2-40B4-BE49-F238E27FC236}">
                <a16:creationId xmlns:a16="http://schemas.microsoft.com/office/drawing/2014/main" id="{A42327BB-7C8C-4A38-B395-1898B33075B3}"/>
              </a:ext>
            </a:extLst>
          </p:cNvPr>
          <p:cNvPicPr>
            <a:picLocks noChangeAspect="1"/>
          </p:cNvPicPr>
          <p:nvPr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 rot="1458688">
            <a:off x="112980" y="390396"/>
            <a:ext cx="857370" cy="733528"/>
          </a:xfrm>
          <a:prstGeom prst="rect">
            <a:avLst/>
          </a:prstGeom>
        </p:spPr>
      </p:pic>
      <p:sp>
        <p:nvSpPr>
          <p:cNvPr id="12" name="Espace réservé du contenu 2">
            <a:extLst>
              <a:ext uri="{FF2B5EF4-FFF2-40B4-BE49-F238E27FC236}">
                <a16:creationId xmlns:a16="http://schemas.microsoft.com/office/drawing/2014/main" id="{BE09AAFF-7BCD-4C1D-9AB8-2DF006CEB5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0093" y="1831159"/>
            <a:ext cx="10124480" cy="4351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fr-FR" sz="3600" dirty="0">
                <a:solidFill>
                  <a:srgbClr val="F4944A"/>
                </a:solidFill>
              </a:rPr>
              <a:t>CE1 :</a:t>
            </a:r>
          </a:p>
          <a:p>
            <a:endParaRPr lang="fr-FR" sz="3600" dirty="0"/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B – C – A  </a:t>
            </a: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600" dirty="0"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600" dirty="0">
                <a:solidFill>
                  <a:srgbClr val="9EC979"/>
                </a:solidFill>
              </a:rPr>
              <a:t>CE2 :</a:t>
            </a:r>
          </a:p>
          <a:p>
            <a:endParaRPr lang="fr-FR" sz="3600" dirty="0"/>
          </a:p>
          <a:p>
            <a:pPr marL="0" indent="0">
              <a:buNone/>
            </a:pPr>
            <a:r>
              <a:rPr lang="fr-FR" sz="3600" dirty="0">
                <a:latin typeface="Calibri" panose="020F0502020204030204" pitchFamily="34" charset="0"/>
                <a:cs typeface="Calibri" panose="020F0502020204030204" pitchFamily="34" charset="0"/>
              </a:rPr>
              <a:t>A </a:t>
            </a:r>
            <a:r>
              <a:rPr lang="fr-FR" sz="36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– D – B – C </a:t>
            </a:r>
            <a:endParaRPr lang="fr-FR" sz="3600" dirty="0"/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endParaRPr lang="fr-FR" sz="36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35478164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79</TotalTime>
  <Words>289</Words>
  <Application>Microsoft Office PowerPoint</Application>
  <PresentationFormat>Grand écran</PresentationFormat>
  <Paragraphs>66</Paragraphs>
  <Slides>7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Thème Office</vt:lpstr>
      <vt:lpstr>Rituel 4</vt:lpstr>
      <vt:lpstr>Remets dans l’ordre le dialogue.</vt:lpstr>
      <vt:lpstr>Correction</vt:lpstr>
      <vt:lpstr>Remets dans l’ordre le dialogue.</vt:lpstr>
      <vt:lpstr>Correction</vt:lpstr>
      <vt:lpstr>Remets dans l’ordre le dialogue.</vt:lpstr>
      <vt:lpstr>Correction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Activité d’oral</dc:title>
  <dc:creator>MHF</dc:creator>
  <cp:revision>29</cp:revision>
  <dcterms:created xsi:type="dcterms:W3CDTF">2021-07-17T07:25:24Z</dcterms:created>
  <dcterms:modified xsi:type="dcterms:W3CDTF">2022-03-30T13:08:01Z</dcterms:modified>
</cp:coreProperties>
</file>

<file path=docProps/thumbnail.jpeg>
</file>